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640" r:id="rId2"/>
    <p:sldId id="624" r:id="rId3"/>
    <p:sldId id="630" r:id="rId4"/>
    <p:sldId id="631" r:id="rId5"/>
    <p:sldId id="642" r:id="rId6"/>
    <p:sldId id="643" r:id="rId7"/>
    <p:sldId id="641" r:id="rId8"/>
    <p:sldId id="634" r:id="rId9"/>
    <p:sldId id="647" r:id="rId10"/>
    <p:sldId id="644" r:id="rId11"/>
    <p:sldId id="645" r:id="rId12"/>
    <p:sldId id="646" r:id="rId13"/>
    <p:sldId id="648" r:id="rId14"/>
    <p:sldId id="632" r:id="rId15"/>
    <p:sldId id="635" r:id="rId16"/>
    <p:sldId id="613" r:id="rId17"/>
    <p:sldId id="625" r:id="rId18"/>
    <p:sldId id="636" r:id="rId19"/>
    <p:sldId id="638" r:id="rId20"/>
    <p:sldId id="639" r:id="rId21"/>
    <p:sldId id="619" r:id="rId22"/>
    <p:sldId id="649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3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2FB87-6B6B-4283-9E67-D235AC647D6C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AE239-1873-443E-BE31-FC4CAECECA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513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1AC2-505C-42CD-9713-FC81A54DB1C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1574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1AC2-505C-42CD-9713-FC81A54DB1C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9104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1AC2-505C-42CD-9713-FC81A54DB1C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2710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85880" y="0"/>
            <a:ext cx="153926" cy="6858000"/>
          </a:xfrm>
          <a:prstGeom prst="rect">
            <a:avLst/>
          </a:prstGeom>
          <a:solidFill>
            <a:srgbClr val="E29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08/04/2024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B1914F1-BD28-0A84-2B12-0B2F13F03F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904" y="12154"/>
            <a:ext cx="5354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30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1AC2-505C-42CD-9713-FC81A54DB1C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159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1AC2-505C-42CD-9713-FC81A54DB1C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7089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1AC2-505C-42CD-9713-FC81A54DB1C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5671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1AC2-505C-42CD-9713-FC81A54DB1C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594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1AC2-505C-42CD-9713-FC81A54DB1C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6106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1AC2-505C-42CD-9713-FC81A54DB1C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1149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1AC2-505C-42CD-9713-FC81A54DB1C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8806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1AC2-505C-42CD-9713-FC81A54DB1C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867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01AC2-505C-42CD-9713-FC81A54DB1CA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0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6491438" y="894066"/>
            <a:ext cx="5569745" cy="32275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-5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 smtClean="0"/>
              <a:t>Linee guida e ISS </a:t>
            </a:r>
            <a:endParaRPr lang="it-IT" dirty="0"/>
          </a:p>
        </p:txBody>
      </p:sp>
      <p:sp>
        <p:nvSpPr>
          <p:cNvPr id="7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 txBox="1">
            <a:spLocks/>
          </p:cNvSpPr>
          <p:nvPr/>
        </p:nvSpPr>
        <p:spPr>
          <a:xfrm>
            <a:off x="6784571" y="4660900"/>
            <a:ext cx="4526280" cy="1279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b="1" smtClean="0">
                <a:solidFill>
                  <a:srgbClr val="E98B0D"/>
                </a:solidFill>
              </a:rPr>
              <a:t>Matteo Monami</a:t>
            </a:r>
          </a:p>
          <a:p>
            <a:pPr algn="ctr"/>
            <a:r>
              <a:rPr lang="it-IT" b="1" smtClean="0">
                <a:solidFill>
                  <a:srgbClr val="E98B0D"/>
                </a:solidFill>
              </a:rPr>
              <a:t>Aou-careggi- firenze</a:t>
            </a:r>
            <a:endParaRPr lang="it-IT" b="1" dirty="0">
              <a:solidFill>
                <a:srgbClr val="E98B0D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49" y="21711"/>
            <a:ext cx="5362574" cy="683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29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3121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2291379" y="2247622"/>
            <a:ext cx="301214" cy="3899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Shape 120"/>
          <p:cNvSpPr/>
          <p:nvPr/>
        </p:nvSpPr>
        <p:spPr>
          <a:xfrm>
            <a:off x="495765" y="844468"/>
            <a:ext cx="851603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RCT vs </a:t>
            </a:r>
            <a:r>
              <a:rPr lang="it-IT" dirty="0" err="1"/>
              <a:t>observational</a:t>
            </a:r>
            <a:r>
              <a:rPr lang="it-IT" dirty="0"/>
              <a:t> studies: DPP-4i and mortality</a:t>
            </a:r>
            <a:endParaRPr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977009" y="6231136"/>
            <a:ext cx="10052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aseline="30000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fr-FR" sz="1400" dirty="0">
                <a:latin typeface="Arial" charset="0"/>
                <a:ea typeface="Arial" charset="0"/>
                <a:cs typeface="Arial" charset="0"/>
              </a:rPr>
              <a:t>Mannucci E et al.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 on </a:t>
            </a:r>
            <a:r>
              <a:rPr lang="it-IT" sz="1400" dirty="0" err="1">
                <a:latin typeface="Arial" charset="0"/>
                <a:ea typeface="Arial" charset="0"/>
                <a:cs typeface="Arial" charset="0"/>
              </a:rPr>
              <a:t>behalf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 of the SID AMD </a:t>
            </a:r>
            <a:r>
              <a:rPr lang="it-IT" sz="1400" dirty="0" err="1">
                <a:latin typeface="Arial" charset="0"/>
                <a:ea typeface="Arial" charset="0"/>
                <a:cs typeface="Arial" charset="0"/>
              </a:rPr>
              <a:t>Italian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400" dirty="0" err="1">
                <a:latin typeface="Arial" charset="0"/>
                <a:ea typeface="Arial" charset="0"/>
                <a:cs typeface="Arial" charset="0"/>
              </a:rPr>
              <a:t>Guideline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 Panel.</a:t>
            </a:r>
            <a:r>
              <a:rPr lang="fr-FR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i="1" dirty="0" err="1">
                <a:latin typeface="Arial" charset="0"/>
                <a:ea typeface="Arial" charset="0"/>
                <a:cs typeface="Arial" charset="0"/>
              </a:rPr>
              <a:t>Nutr</a:t>
            </a:r>
            <a:r>
              <a:rPr lang="fr-FR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i="1" dirty="0" err="1">
                <a:latin typeface="Arial" charset="0"/>
                <a:ea typeface="Arial" charset="0"/>
                <a:cs typeface="Arial" charset="0"/>
              </a:rPr>
              <a:t>Metab</a:t>
            </a:r>
            <a:r>
              <a:rPr lang="fr-FR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i="1" dirty="0" err="1">
                <a:latin typeface="Arial" charset="0"/>
                <a:ea typeface="Arial" charset="0"/>
                <a:cs typeface="Arial" charset="0"/>
              </a:rPr>
              <a:t>Cardiovasc</a:t>
            </a:r>
            <a:r>
              <a:rPr lang="fr-FR" sz="1400" i="1" dirty="0">
                <a:latin typeface="Arial" charset="0"/>
                <a:ea typeface="Arial" charset="0"/>
                <a:cs typeface="Arial" charset="0"/>
              </a:rPr>
              <a:t> Dis </a:t>
            </a:r>
            <a:r>
              <a:rPr lang="fr-FR" sz="1400" dirty="0">
                <a:latin typeface="Arial" charset="0"/>
                <a:ea typeface="Arial" charset="0"/>
                <a:cs typeface="Arial" charset="0"/>
              </a:rPr>
              <a:t>31:2745-55, 2021</a:t>
            </a:r>
          </a:p>
          <a:p>
            <a:pPr algn="r"/>
            <a:r>
              <a:rPr lang="fr-FR" sz="1400" baseline="30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fr-FR" sz="1400" dirty="0">
                <a:latin typeface="Arial" charset="0"/>
                <a:ea typeface="Arial" charset="0"/>
                <a:cs typeface="Arial" charset="0"/>
              </a:rPr>
              <a:t>Cristiano EA, </a:t>
            </a:r>
            <a:r>
              <a:rPr lang="fr-FR" sz="1400" i="1" dirty="0" err="1">
                <a:latin typeface="Arial" charset="0"/>
                <a:ea typeface="Arial" charset="0"/>
                <a:cs typeface="Arial" charset="0"/>
              </a:rPr>
              <a:t>Endocr</a:t>
            </a:r>
            <a:r>
              <a:rPr lang="fr-FR" sz="1400" i="1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fr-FR" sz="1400" i="1" dirty="0" err="1">
                <a:latin typeface="Arial" charset="0"/>
                <a:ea typeface="Arial" charset="0"/>
                <a:cs typeface="Arial" charset="0"/>
              </a:rPr>
              <a:t>Pract</a:t>
            </a:r>
            <a:r>
              <a:rPr lang="fr-FR" sz="1400" dirty="0">
                <a:latin typeface="Arial" charset="0"/>
                <a:ea typeface="Arial" charset="0"/>
                <a:cs typeface="Arial" charset="0"/>
              </a:rPr>
              <a:t>., </a:t>
            </a:r>
            <a:r>
              <a:rPr lang="fr-FR" sz="1400" dirty="0" err="1">
                <a:latin typeface="Arial" charset="0"/>
                <a:ea typeface="Arial" charset="0"/>
                <a:cs typeface="Arial" charset="0"/>
              </a:rPr>
              <a:t>Epub</a:t>
            </a:r>
            <a:r>
              <a:rPr lang="fr-FR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dirty="0" err="1">
                <a:latin typeface="Arial" charset="0"/>
                <a:ea typeface="Arial" charset="0"/>
                <a:cs typeface="Arial" charset="0"/>
              </a:rPr>
              <a:t>ahead</a:t>
            </a:r>
            <a:r>
              <a:rPr lang="fr-FR" sz="1400" dirty="0"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fr-FR" sz="1400" dirty="0" err="1">
                <a:latin typeface="Arial" charset="0"/>
                <a:ea typeface="Arial" charset="0"/>
                <a:cs typeface="Arial" charset="0"/>
              </a:rPr>
              <a:t>print</a:t>
            </a:r>
            <a:r>
              <a:rPr lang="fr-FR" sz="1400" dirty="0">
                <a:latin typeface="Arial" charset="0"/>
                <a:ea typeface="Arial" charset="0"/>
                <a:cs typeface="Arial" charset="0"/>
              </a:rPr>
              <a:t>, 2022 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80BC35C4-CBE1-B147-9BDE-A2169E088A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24"/>
          <a:stretch/>
        </p:blipFill>
        <p:spPr>
          <a:xfrm>
            <a:off x="106532" y="1600557"/>
            <a:ext cx="7897664" cy="26760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39700" dir="2700000" sx="101000" sy="101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6" name="Rettangolo 5"/>
          <p:cNvSpPr/>
          <p:nvPr/>
        </p:nvSpPr>
        <p:spPr>
          <a:xfrm>
            <a:off x="7389351" y="1573917"/>
            <a:ext cx="622991" cy="369332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RCT</a:t>
            </a:r>
            <a:r>
              <a:rPr lang="it-IT" baseline="30000" dirty="0">
                <a:solidFill>
                  <a:schemeClr val="bg1"/>
                </a:solidFill>
              </a:rPr>
              <a:t>1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2" y="2834119"/>
            <a:ext cx="4797207" cy="32261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39700" dir="2700000" sx="101000" sy="101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17" name="Rettangolo 16"/>
          <p:cNvSpPr/>
          <p:nvPr/>
        </p:nvSpPr>
        <p:spPr>
          <a:xfrm>
            <a:off x="11312584" y="2840053"/>
            <a:ext cx="646331" cy="369332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OBS</a:t>
            </a:r>
            <a:r>
              <a:rPr lang="it-IT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0763887" y="3270451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N=40,558</a:t>
            </a:r>
          </a:p>
          <a:p>
            <a:r>
              <a:rPr lang="it-IT" sz="1200" i="1" dirty="0"/>
              <a:t>N=40,558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6442944" y="3386113"/>
            <a:ext cx="537327" cy="369332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it-IT" dirty="0"/>
              <a:t>-1%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1325272" y="4198614"/>
            <a:ext cx="654346" cy="369332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none" rtlCol="0">
            <a:spAutoFit/>
          </a:bodyPr>
          <a:lstStyle>
            <a:defPPr>
              <a:defRPr lang="it-IT"/>
            </a:defPPr>
            <a:lvl1pPr algn="ctr"/>
          </a:lstStyle>
          <a:p>
            <a:r>
              <a:rPr lang="it-IT" dirty="0"/>
              <a:t>-32%</a:t>
            </a:r>
          </a:p>
        </p:txBody>
      </p:sp>
    </p:spTree>
    <p:extLst>
      <p:ext uri="{BB962C8B-B14F-4D97-AF65-F5344CB8AC3E}">
        <p14:creationId xmlns:p14="http://schemas.microsoft.com/office/powerpoint/2010/main" val="3895587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3121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20"/>
          <p:cNvSpPr/>
          <p:nvPr/>
        </p:nvSpPr>
        <p:spPr>
          <a:xfrm>
            <a:off x="495765" y="844468"/>
            <a:ext cx="851603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RCT vs </a:t>
            </a:r>
            <a:r>
              <a:rPr lang="it-IT" dirty="0" err="1"/>
              <a:t>observational</a:t>
            </a:r>
            <a:r>
              <a:rPr lang="it-IT" dirty="0"/>
              <a:t> studies: </a:t>
            </a:r>
            <a:r>
              <a:rPr lang="it-IT" dirty="0" err="1"/>
              <a:t>insulin</a:t>
            </a:r>
            <a:r>
              <a:rPr lang="it-IT" dirty="0"/>
              <a:t> and mortality</a:t>
            </a:r>
            <a:endParaRPr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977009" y="6231136"/>
            <a:ext cx="10052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aseline="30000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fr-FR" sz="1400" dirty="0">
                <a:latin typeface="Arial" charset="0"/>
                <a:ea typeface="Arial" charset="0"/>
                <a:cs typeface="Arial" charset="0"/>
              </a:rPr>
              <a:t>Mannucci E et al.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 on </a:t>
            </a:r>
            <a:r>
              <a:rPr lang="it-IT" sz="1400" dirty="0" err="1">
                <a:latin typeface="Arial" charset="0"/>
                <a:ea typeface="Arial" charset="0"/>
                <a:cs typeface="Arial" charset="0"/>
              </a:rPr>
              <a:t>behalf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 of the SID AMD </a:t>
            </a:r>
            <a:r>
              <a:rPr lang="it-IT" sz="1400" dirty="0" err="1">
                <a:latin typeface="Arial" charset="0"/>
                <a:ea typeface="Arial" charset="0"/>
                <a:cs typeface="Arial" charset="0"/>
              </a:rPr>
              <a:t>Italian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400" dirty="0" err="1">
                <a:latin typeface="Arial" charset="0"/>
                <a:ea typeface="Arial" charset="0"/>
                <a:cs typeface="Arial" charset="0"/>
              </a:rPr>
              <a:t>Guideline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 Panel.</a:t>
            </a:r>
            <a:r>
              <a:rPr lang="fr-FR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i="1" dirty="0" err="1">
                <a:latin typeface="Arial" charset="0"/>
                <a:ea typeface="Arial" charset="0"/>
                <a:cs typeface="Arial" charset="0"/>
              </a:rPr>
              <a:t>Nutr</a:t>
            </a:r>
            <a:r>
              <a:rPr lang="fr-FR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i="1" dirty="0" err="1">
                <a:latin typeface="Arial" charset="0"/>
                <a:ea typeface="Arial" charset="0"/>
                <a:cs typeface="Arial" charset="0"/>
              </a:rPr>
              <a:t>Metab</a:t>
            </a:r>
            <a:r>
              <a:rPr lang="fr-FR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i="1" dirty="0" err="1">
                <a:latin typeface="Arial" charset="0"/>
                <a:ea typeface="Arial" charset="0"/>
                <a:cs typeface="Arial" charset="0"/>
              </a:rPr>
              <a:t>Cardiovasc</a:t>
            </a:r>
            <a:r>
              <a:rPr lang="fr-FR" sz="1400" i="1" dirty="0">
                <a:latin typeface="Arial" charset="0"/>
                <a:ea typeface="Arial" charset="0"/>
                <a:cs typeface="Arial" charset="0"/>
              </a:rPr>
              <a:t> Dis </a:t>
            </a:r>
            <a:r>
              <a:rPr lang="fr-FR" sz="1400" dirty="0">
                <a:latin typeface="Arial" charset="0"/>
                <a:ea typeface="Arial" charset="0"/>
                <a:cs typeface="Arial" charset="0"/>
              </a:rPr>
              <a:t>32:1353-60, 2022</a:t>
            </a:r>
          </a:p>
          <a:p>
            <a:pPr lvl="0" algn="r"/>
            <a:r>
              <a:rPr lang="fr-FR" sz="1400" baseline="30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pt-B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Mannucci E, Ferrannini E. </a:t>
            </a:r>
            <a:r>
              <a:rPr lang="pt-BR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Diabetes Obes Metab</a:t>
            </a:r>
            <a:r>
              <a:rPr lang="pt-B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19:1201-1204, 2017</a:t>
            </a:r>
            <a:r>
              <a:rPr lang="fr-FR" sz="1400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4971" r="5807"/>
          <a:stretch/>
        </p:blipFill>
        <p:spPr>
          <a:xfrm>
            <a:off x="301842" y="1390773"/>
            <a:ext cx="6473484" cy="32499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39700" dir="2700000" sx="101000" sy="101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6" name="Rettangolo 5"/>
          <p:cNvSpPr/>
          <p:nvPr/>
        </p:nvSpPr>
        <p:spPr>
          <a:xfrm>
            <a:off x="6152334" y="1373355"/>
            <a:ext cx="622991" cy="369332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RCT</a:t>
            </a:r>
            <a:r>
              <a:rPr lang="it-IT" baseline="30000" dirty="0">
                <a:solidFill>
                  <a:schemeClr val="bg1"/>
                </a:solidFill>
              </a:rPr>
              <a:t>1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011787" y="3921077"/>
            <a:ext cx="537327" cy="369332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r>
              <a:rPr lang="it-IT" dirty="0"/>
              <a:t>-1%</a:t>
            </a:r>
          </a:p>
        </p:txBody>
      </p:sp>
      <p:pic>
        <p:nvPicPr>
          <p:cNvPr id="27" name="Google Shape;199;p8"/>
          <p:cNvPicPr preferRelativeResize="0"/>
          <p:nvPr/>
        </p:nvPicPr>
        <p:blipFill rotWithShape="1">
          <a:blip r:embed="rId4"/>
          <a:srcRect b="32564"/>
          <a:stretch/>
        </p:blipFill>
        <p:spPr>
          <a:xfrm>
            <a:off x="5734975" y="4199139"/>
            <a:ext cx="6321242" cy="16218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39700" dir="2700000" sx="101000" sy="101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28" name="Rettangolo 27"/>
          <p:cNvSpPr/>
          <p:nvPr/>
        </p:nvSpPr>
        <p:spPr>
          <a:xfrm>
            <a:off x="11409886" y="4199139"/>
            <a:ext cx="646331" cy="369332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OBS</a:t>
            </a:r>
            <a:r>
              <a:rPr lang="it-IT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11052699" y="4693479"/>
            <a:ext cx="954831" cy="112746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5508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3121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20"/>
          <p:cNvSpPr/>
          <p:nvPr/>
        </p:nvSpPr>
        <p:spPr>
          <a:xfrm>
            <a:off x="495765" y="844468"/>
            <a:ext cx="873701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RCT vs </a:t>
            </a:r>
            <a:r>
              <a:rPr lang="it-IT" dirty="0" err="1"/>
              <a:t>observational</a:t>
            </a:r>
            <a:r>
              <a:rPr lang="it-IT" dirty="0"/>
              <a:t> studies: </a:t>
            </a:r>
            <a:r>
              <a:rPr lang="it-IT" dirty="0" err="1"/>
              <a:t>sulfonylureas</a:t>
            </a:r>
            <a:r>
              <a:rPr lang="it-IT" dirty="0"/>
              <a:t> and mortality</a:t>
            </a:r>
            <a:endParaRPr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977009" y="6231136"/>
            <a:ext cx="10052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aseline="30000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fr-FR" sz="1400" dirty="0">
                <a:latin typeface="Arial" charset="0"/>
                <a:ea typeface="Arial" charset="0"/>
                <a:cs typeface="Arial" charset="0"/>
              </a:rPr>
              <a:t>Mannucci E et al.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 on </a:t>
            </a:r>
            <a:r>
              <a:rPr lang="it-IT" sz="1400" dirty="0" err="1">
                <a:latin typeface="Arial" charset="0"/>
                <a:ea typeface="Arial" charset="0"/>
                <a:cs typeface="Arial" charset="0"/>
              </a:rPr>
              <a:t>behalf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 of the SID AMD </a:t>
            </a:r>
            <a:r>
              <a:rPr lang="it-IT" sz="1400" dirty="0" err="1">
                <a:latin typeface="Arial" charset="0"/>
                <a:ea typeface="Arial" charset="0"/>
                <a:cs typeface="Arial" charset="0"/>
              </a:rPr>
              <a:t>Italian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400" dirty="0" err="1">
                <a:latin typeface="Arial" charset="0"/>
                <a:ea typeface="Arial" charset="0"/>
                <a:cs typeface="Arial" charset="0"/>
              </a:rPr>
              <a:t>Guideline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 Panel.</a:t>
            </a:r>
            <a:r>
              <a:rPr lang="fr-FR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i="1" dirty="0" err="1">
                <a:latin typeface="Arial" charset="0"/>
                <a:ea typeface="Arial" charset="0"/>
                <a:cs typeface="Arial" charset="0"/>
              </a:rPr>
              <a:t>Nutr</a:t>
            </a:r>
            <a:r>
              <a:rPr lang="fr-FR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i="1" dirty="0" err="1">
                <a:latin typeface="Arial" charset="0"/>
                <a:ea typeface="Arial" charset="0"/>
                <a:cs typeface="Arial" charset="0"/>
              </a:rPr>
              <a:t>Metab</a:t>
            </a:r>
            <a:r>
              <a:rPr lang="fr-FR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i="1" dirty="0" err="1">
                <a:latin typeface="Arial" charset="0"/>
                <a:ea typeface="Arial" charset="0"/>
                <a:cs typeface="Arial" charset="0"/>
              </a:rPr>
              <a:t>Cardiovasc</a:t>
            </a:r>
            <a:r>
              <a:rPr lang="fr-FR" sz="1400" i="1" dirty="0">
                <a:latin typeface="Arial" charset="0"/>
                <a:ea typeface="Arial" charset="0"/>
                <a:cs typeface="Arial" charset="0"/>
              </a:rPr>
              <a:t> Dis </a:t>
            </a:r>
            <a:r>
              <a:rPr lang="fr-FR" sz="1400" dirty="0">
                <a:latin typeface="Arial" charset="0"/>
                <a:ea typeface="Arial" charset="0"/>
                <a:cs typeface="Arial" charset="0"/>
              </a:rPr>
              <a:t>30:1601-08, 2020</a:t>
            </a:r>
          </a:p>
          <a:p>
            <a:pPr algn="r"/>
            <a:r>
              <a:rPr lang="fr-FR" sz="1400" baseline="30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pt-BR" sz="1400" dirty="0">
                <a:latin typeface="Arial" charset="0"/>
                <a:ea typeface="Arial" charset="0"/>
                <a:cs typeface="Arial" charset="0"/>
              </a:rPr>
              <a:t>Bain S., et al. </a:t>
            </a:r>
            <a:r>
              <a:rPr lang="pt-BR" sz="1400" i="1" dirty="0">
                <a:latin typeface="Arial" charset="0"/>
                <a:ea typeface="Arial" charset="0"/>
                <a:cs typeface="Arial" charset="0"/>
              </a:rPr>
              <a:t>Diabetes Obes Metab </a:t>
            </a:r>
            <a:r>
              <a:rPr lang="pt-BR" sz="1400" dirty="0">
                <a:latin typeface="Arial" charset="0"/>
                <a:ea typeface="Arial" charset="0"/>
                <a:cs typeface="Arial" charset="0"/>
              </a:rPr>
              <a:t>19(3):329-335, 2017.</a:t>
            </a:r>
            <a:r>
              <a:rPr lang="fr-FR" sz="1400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11521426" y="4419374"/>
            <a:ext cx="646331" cy="369332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OBS</a:t>
            </a:r>
            <a:r>
              <a:rPr lang="it-IT" baseline="300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61" y="1309990"/>
            <a:ext cx="4712929" cy="47864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39700" dir="2700000" sx="101000" sy="101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19" name="CasellaDiTesto 18"/>
          <p:cNvSpPr txBox="1"/>
          <p:nvPr/>
        </p:nvSpPr>
        <p:spPr>
          <a:xfrm>
            <a:off x="4641787" y="5533291"/>
            <a:ext cx="699230" cy="369332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+11%</a:t>
            </a:r>
          </a:p>
        </p:txBody>
      </p:sp>
      <p:sp>
        <p:nvSpPr>
          <p:cNvPr id="6" name="Rettangolo 5"/>
          <p:cNvSpPr/>
          <p:nvPr/>
        </p:nvSpPr>
        <p:spPr>
          <a:xfrm>
            <a:off x="4762216" y="1309525"/>
            <a:ext cx="622991" cy="369332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RCT</a:t>
            </a:r>
            <a:r>
              <a:rPr lang="it-IT" baseline="30000" dirty="0">
                <a:solidFill>
                  <a:schemeClr val="bg1"/>
                </a:solidFill>
              </a:rPr>
              <a:t>1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11152239" y="4211282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-32%</a:t>
            </a:r>
          </a:p>
        </p:txBody>
      </p:sp>
      <p:grpSp>
        <p:nvGrpSpPr>
          <p:cNvPr id="23" name="Gruppo 22"/>
          <p:cNvGrpSpPr/>
          <p:nvPr/>
        </p:nvGrpSpPr>
        <p:grpSpPr>
          <a:xfrm>
            <a:off x="6517155" y="3281519"/>
            <a:ext cx="5526886" cy="2750209"/>
            <a:chOff x="4114311" y="1854501"/>
            <a:chExt cx="7675235" cy="3648973"/>
          </a:xfrm>
        </p:grpSpPr>
        <p:pic>
          <p:nvPicPr>
            <p:cNvPr id="24" name="Immagine 23"/>
            <p:cNvPicPr>
              <a:picLocks noChangeAspect="1"/>
            </p:cNvPicPr>
            <p:nvPr/>
          </p:nvPicPr>
          <p:blipFill rotWithShape="1">
            <a:blip r:embed="rId4"/>
            <a:srcRect r="5997" b="4684"/>
            <a:stretch/>
          </p:blipFill>
          <p:spPr>
            <a:xfrm>
              <a:off x="6699386" y="1854501"/>
              <a:ext cx="5090160" cy="364897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139700" dir="2700000" sx="101000" sy="101000" algn="ctr" rotWithShape="0">
                <a:schemeClr val="bg1">
                  <a:lumMod val="50000"/>
                </a:schemeClr>
              </a:outerShdw>
            </a:effectLst>
          </p:spPr>
        </p:pic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4311" y="1863378"/>
              <a:ext cx="2648176" cy="363093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139700" dir="2700000" sx="101000" sy="101000" algn="ctr" rotWithShape="0">
                <a:schemeClr val="bg1">
                  <a:lumMod val="50000"/>
                </a:schemeClr>
              </a:outerShdw>
            </a:effectLst>
          </p:spPr>
        </p:pic>
      </p:grpSp>
      <p:sp>
        <p:nvSpPr>
          <p:cNvPr id="26" name="Rettangolo 25"/>
          <p:cNvSpPr/>
          <p:nvPr/>
        </p:nvSpPr>
        <p:spPr>
          <a:xfrm>
            <a:off x="11396624" y="3309920"/>
            <a:ext cx="646331" cy="369332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OBS</a:t>
            </a:r>
            <a:r>
              <a:rPr lang="it-IT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7" name="Ovale 26"/>
          <p:cNvSpPr/>
          <p:nvPr/>
        </p:nvSpPr>
        <p:spPr>
          <a:xfrm>
            <a:off x="8423447" y="3944859"/>
            <a:ext cx="1213348" cy="4356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/>
          <p:cNvSpPr txBox="1"/>
          <p:nvPr/>
        </p:nvSpPr>
        <p:spPr>
          <a:xfrm>
            <a:off x="9726934" y="3971584"/>
            <a:ext cx="699230" cy="369332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r>
              <a:rPr lang="it-IT" dirty="0"/>
              <a:t>+13%</a:t>
            </a:r>
          </a:p>
        </p:txBody>
      </p:sp>
    </p:spTree>
    <p:extLst>
      <p:ext uri="{BB962C8B-B14F-4D97-AF65-F5344CB8AC3E}">
        <p14:creationId xmlns:p14="http://schemas.microsoft.com/office/powerpoint/2010/main" val="2989987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0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239307" y="773349"/>
            <a:ext cx="851603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Esempio di LG</a:t>
            </a:r>
            <a:endParaRPr dirty="0"/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2291379" y="2247622"/>
            <a:ext cx="301214" cy="3899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535" y="1545501"/>
            <a:ext cx="9169801" cy="291066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Rettangolo 13"/>
          <p:cNvSpPr/>
          <p:nvPr/>
        </p:nvSpPr>
        <p:spPr>
          <a:xfrm>
            <a:off x="7367093" y="6412649"/>
            <a:ext cx="4694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https://</a:t>
            </a:r>
            <a:r>
              <a:rPr lang="it-IT" sz="1200" dirty="0"/>
              <a:t>snlg.iss.it/wp-content/uploads/2021/07/LG_379_diabete_2.pdf</a:t>
            </a:r>
            <a:r>
              <a:rPr lang="it-IT" sz="1400" dirty="0"/>
              <a:t> </a:t>
            </a:r>
          </a:p>
        </p:txBody>
      </p:sp>
      <p:cxnSp>
        <p:nvCxnSpPr>
          <p:cNvPr id="5" name="Connettore diritto 4"/>
          <p:cNvCxnSpPr/>
          <p:nvPr/>
        </p:nvCxnSpPr>
        <p:spPr>
          <a:xfrm flipV="1">
            <a:off x="906713" y="1365125"/>
            <a:ext cx="9934113" cy="31354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/>
          <p:cNvCxnSpPr/>
          <p:nvPr/>
        </p:nvCxnSpPr>
        <p:spPr>
          <a:xfrm>
            <a:off x="1190798" y="1302981"/>
            <a:ext cx="9738804" cy="31249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1296875" y="4622286"/>
            <a:ext cx="9462861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i="1" dirty="0"/>
              <a:t>Si raccomanda l’uso di </a:t>
            </a:r>
            <a:r>
              <a:rPr lang="it-IT" i="1" dirty="0" err="1"/>
              <a:t>metformina</a:t>
            </a:r>
            <a:r>
              <a:rPr lang="it-IT" i="1" dirty="0"/>
              <a:t>, </a:t>
            </a:r>
            <a:r>
              <a:rPr lang="it-IT" i="1" strike="sngStrike" dirty="0"/>
              <a:t>SGLT-2i, GLP-1 RA </a:t>
            </a:r>
            <a:r>
              <a:rPr lang="it-IT" i="1" dirty="0"/>
              <a:t>e </a:t>
            </a:r>
            <a:r>
              <a:rPr lang="it-IT" b="1" i="1" dirty="0">
                <a:solidFill>
                  <a:srgbClr val="FF0000"/>
                </a:solidFill>
              </a:rPr>
              <a:t>DPP-4i</a:t>
            </a:r>
            <a:r>
              <a:rPr lang="it-IT" i="1" dirty="0"/>
              <a:t> </a:t>
            </a:r>
            <a:r>
              <a:rPr lang="it-IT" i="1" dirty="0" smtClean="0"/>
              <a:t>(meno costoso) come </a:t>
            </a:r>
            <a:r>
              <a:rPr lang="it-IT" i="1" dirty="0"/>
              <a:t>farmaci di prima scelta per il trattamento a lungo termine in pazienti con diabete di tipo 2 con pregressi eventi cardiovascolari e senza scompenso cardiaco. </a:t>
            </a:r>
            <a:r>
              <a:rPr lang="it-IT" i="1" dirty="0" smtClean="0"/>
              <a:t>SGLT-2i e </a:t>
            </a:r>
            <a:r>
              <a:rPr lang="it-IT" i="1" dirty="0"/>
              <a:t>GLP-1 RA </a:t>
            </a:r>
            <a:r>
              <a:rPr lang="it-IT" i="1" dirty="0" smtClean="0"/>
              <a:t>dovrebbero essere considerati come farmaci di seconda scelta, mentre </a:t>
            </a:r>
            <a:r>
              <a:rPr lang="it-IT" i="1" dirty="0" err="1" smtClean="0"/>
              <a:t>pioglitazone</a:t>
            </a:r>
            <a:r>
              <a:rPr lang="it-IT" i="1" dirty="0" smtClean="0"/>
              <a:t> </a:t>
            </a:r>
            <a:r>
              <a:rPr lang="it-IT" i="1" dirty="0"/>
              <a:t>e </a:t>
            </a:r>
            <a:r>
              <a:rPr lang="it-IT" i="1" dirty="0" err="1"/>
              <a:t>acarbosio</a:t>
            </a:r>
            <a:r>
              <a:rPr lang="it-IT" i="1" dirty="0"/>
              <a:t> </a:t>
            </a:r>
            <a:r>
              <a:rPr lang="it-IT" i="1" dirty="0" smtClean="0"/>
              <a:t>di terza scelta</a:t>
            </a:r>
            <a:r>
              <a:rPr lang="it-IT" i="1" dirty="0"/>
              <a:t>. </a:t>
            </a:r>
          </a:p>
          <a:p>
            <a:endParaRPr lang="it-IT" sz="1100" i="1" dirty="0"/>
          </a:p>
          <a:p>
            <a:pPr algn="just"/>
            <a:r>
              <a:rPr lang="it-IT" i="1" dirty="0"/>
              <a:t>(</a:t>
            </a:r>
            <a:r>
              <a:rPr lang="it-IT" b="1" i="1" dirty="0">
                <a:solidFill>
                  <a:srgbClr val="FF0000"/>
                </a:solidFill>
              </a:rPr>
              <a:t>Insulina</a:t>
            </a:r>
            <a:r>
              <a:rPr lang="it-IT" i="1" dirty="0"/>
              <a:t> e </a:t>
            </a:r>
            <a:r>
              <a:rPr lang="it-IT" i="1" dirty="0" err="1"/>
              <a:t>sulfaniluree</a:t>
            </a:r>
            <a:r>
              <a:rPr lang="it-IT" i="1" dirty="0"/>
              <a:t> non sono più raccomandate per il trattamento del DM tipo 2)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3000355" y="3990622"/>
            <a:ext cx="7477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/>
              <a:t>(Le </a:t>
            </a:r>
            <a:r>
              <a:rPr lang="it-IT" i="1" dirty="0" err="1"/>
              <a:t>sulfaniluree</a:t>
            </a:r>
            <a:r>
              <a:rPr lang="it-IT" i="1" dirty="0"/>
              <a:t> non sono più raccomandate per il trattamento del DM tipo 2)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0948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0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2291379" y="2247622"/>
            <a:ext cx="301214" cy="3899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32" y="1209095"/>
            <a:ext cx="9911802" cy="466527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0459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966" y="910359"/>
            <a:ext cx="6379554" cy="5490054"/>
          </a:xfrm>
          <a:prstGeom prst="rect">
            <a:avLst/>
          </a:prstGeom>
        </p:spPr>
      </p:pic>
      <p:pic>
        <p:nvPicPr>
          <p:cNvPr id="119" name="imag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441" y="0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3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3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2291379" y="2247622"/>
            <a:ext cx="301214" cy="3899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27" y="872665"/>
            <a:ext cx="4299304" cy="202358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957246" y="3461035"/>
            <a:ext cx="6653228" cy="31666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5101390" y="2772649"/>
            <a:ext cx="2261936" cy="3074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5"/>
          <a:srcRect l="11842" r="10033"/>
          <a:stretch/>
        </p:blipFill>
        <p:spPr>
          <a:xfrm>
            <a:off x="800586" y="3295993"/>
            <a:ext cx="3640445" cy="2760671"/>
          </a:xfrm>
          <a:prstGeom prst="rect">
            <a:avLst/>
          </a:prstGeom>
        </p:spPr>
      </p:pic>
      <p:cxnSp>
        <p:nvCxnSpPr>
          <p:cNvPr id="14" name="Connettore diritto 13"/>
          <p:cNvCxnSpPr/>
          <p:nvPr/>
        </p:nvCxnSpPr>
        <p:spPr>
          <a:xfrm>
            <a:off x="9024163" y="6020568"/>
            <a:ext cx="9634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9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7304252-E478-7C4E-9C7E-5F32954FE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62" y="255720"/>
            <a:ext cx="9710535" cy="6467368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070747" y="398999"/>
            <a:ext cx="5360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Eminence</a:t>
            </a:r>
            <a:r>
              <a:rPr lang="it-IT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Medicine</a:t>
            </a:r>
            <a:endParaRPr lang="it-IT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316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8A83EA0-9DC1-274D-9395-E8EADF74C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36" y="159131"/>
            <a:ext cx="11566064" cy="655014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816696" y="652923"/>
            <a:ext cx="5845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Evidence </a:t>
            </a:r>
            <a:r>
              <a:rPr lang="it-IT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</a:t>
            </a:r>
            <a:r>
              <a:rPr lang="it-IT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Medicine</a:t>
            </a:r>
            <a:endParaRPr 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074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0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544911" y="954723"/>
            <a:ext cx="1045376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Legge n. </a:t>
            </a:r>
            <a:r>
              <a:rPr lang="it-IT" dirty="0" smtClean="0"/>
              <a:t>24/2017: </a:t>
            </a:r>
            <a:r>
              <a:rPr lang="it-IT" dirty="0" smtClean="0">
                <a:solidFill>
                  <a:schemeClr val="tx1"/>
                </a:solidFill>
              </a:rPr>
              <a:t>SNLG</a:t>
            </a:r>
            <a:endParaRPr lang="it-IT" sz="2000" dirty="0">
              <a:solidFill>
                <a:schemeClr val="tx1"/>
              </a:solidFill>
            </a:endParaRPr>
          </a:p>
          <a:p>
            <a:endParaRPr dirty="0"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20"/>
          <p:cNvSpPr/>
          <p:nvPr/>
        </p:nvSpPr>
        <p:spPr>
          <a:xfrm>
            <a:off x="653734" y="1086528"/>
            <a:ext cx="851603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sp>
        <p:nvSpPr>
          <p:cNvPr id="15" name="Shape 121"/>
          <p:cNvSpPr/>
          <p:nvPr/>
        </p:nvSpPr>
        <p:spPr>
          <a:xfrm>
            <a:off x="855613" y="1573649"/>
            <a:ext cx="10143067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b="1" dirty="0" smtClean="0"/>
              <a:t>Criteri di inclusione</a:t>
            </a:r>
          </a:p>
          <a:p>
            <a:pPr marL="342900" indent="-342900">
              <a:buAutoNum type="arabicPeriod"/>
            </a:pPr>
            <a:r>
              <a:rPr lang="it-IT" dirty="0" smtClean="0"/>
              <a:t>Essere </a:t>
            </a:r>
            <a:r>
              <a:rPr lang="it-IT" dirty="0"/>
              <a:t>elaborate da </a:t>
            </a:r>
            <a:r>
              <a:rPr lang="it-IT" b="1" dirty="0"/>
              <a:t>gruppi multidisciplinari e </a:t>
            </a:r>
            <a:r>
              <a:rPr lang="it-IT" b="1" dirty="0" err="1"/>
              <a:t>multiprofessionali</a:t>
            </a:r>
            <a:r>
              <a:rPr lang="it-IT" b="1" dirty="0"/>
              <a:t> di esperti</a:t>
            </a:r>
            <a:r>
              <a:rPr lang="it-IT" dirty="0"/>
              <a:t>; </a:t>
            </a:r>
            <a:endParaRPr lang="it-IT" dirty="0" smtClean="0"/>
          </a:p>
          <a:p>
            <a:pPr marL="342900" indent="-342900">
              <a:buAutoNum type="arabicPeriod"/>
            </a:pPr>
            <a:r>
              <a:rPr lang="it-IT" dirty="0" smtClean="0"/>
              <a:t>Essere </a:t>
            </a:r>
            <a:r>
              <a:rPr lang="it-IT" dirty="0"/>
              <a:t>basate su un </a:t>
            </a:r>
            <a:r>
              <a:rPr lang="it-IT" b="1" dirty="0"/>
              <a:t>processo esplicito e sistematico di ricerca</a:t>
            </a:r>
            <a:r>
              <a:rPr lang="it-IT" dirty="0"/>
              <a:t> della letteratura </a:t>
            </a:r>
            <a:r>
              <a:rPr lang="it-IT" dirty="0" smtClean="0"/>
              <a:t>biomedica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34" y="2947737"/>
            <a:ext cx="10562634" cy="256142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580" y="6087980"/>
            <a:ext cx="7509518" cy="44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1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0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20"/>
          <p:cNvSpPr/>
          <p:nvPr/>
        </p:nvSpPr>
        <p:spPr>
          <a:xfrm>
            <a:off x="653734" y="1086528"/>
            <a:ext cx="851603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12" y="1912214"/>
            <a:ext cx="7812231" cy="446777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867" y="6548339"/>
            <a:ext cx="4347411" cy="26016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69" y="761606"/>
            <a:ext cx="3994243" cy="96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9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0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1145755" y="1073299"/>
            <a:ext cx="851603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Conflitti di interessi</a:t>
            </a:r>
            <a:endParaRPr dirty="0"/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2</a:t>
            </a:fld>
            <a:endParaRPr dirty="0"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CasellaDiTesto 12"/>
          <p:cNvSpPr txBox="1"/>
          <p:nvPr/>
        </p:nvSpPr>
        <p:spPr>
          <a:xfrm>
            <a:off x="1145755" y="1802793"/>
            <a:ext cx="10192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Negli ultimi due anni,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M. Monami ha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ricevuto: 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compensi per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relazioni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 corsi/convegni da </a:t>
            </a:r>
            <a:r>
              <a:rPr lang="it-IT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Sanofi</a:t>
            </a:r>
            <a:r>
              <a:rPr lang="it-IT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Zuccato</a:t>
            </a:r>
            <a:r>
              <a:rPr lang="it-IT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srl</a:t>
            </a:r>
            <a:endParaRPr lang="it-IT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compensi da agenzie in simposi sponsorizzati da </a:t>
            </a:r>
            <a:r>
              <a:rPr lang="it-IT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Boehringer</a:t>
            </a:r>
            <a:r>
              <a:rPr lang="it-IT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Ingelheim</a:t>
            </a:r>
            <a:r>
              <a:rPr lang="it-IT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Eli </a:t>
            </a:r>
            <a:r>
              <a:rPr lang="it-IT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Lilly, </a:t>
            </a:r>
            <a:r>
              <a:rPr lang="it-IT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Mundipharma</a:t>
            </a:r>
            <a:r>
              <a:rPr lang="it-IT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Novo </a:t>
            </a:r>
            <a:r>
              <a:rPr lang="it-IT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Nordisk</a:t>
            </a:r>
            <a:r>
              <a:rPr lang="it-IT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Sanofi</a:t>
            </a:r>
            <a:r>
              <a:rPr lang="it-IT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Takeda</a:t>
            </a:r>
            <a:endParaRPr lang="it-IT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001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0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20"/>
          <p:cNvSpPr/>
          <p:nvPr/>
        </p:nvSpPr>
        <p:spPr>
          <a:xfrm>
            <a:off x="653734" y="1086528"/>
            <a:ext cx="851603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sp>
        <p:nvSpPr>
          <p:cNvPr id="15" name="Shape 121"/>
          <p:cNvSpPr/>
          <p:nvPr/>
        </p:nvSpPr>
        <p:spPr>
          <a:xfrm>
            <a:off x="389064" y="887769"/>
            <a:ext cx="10143067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b="1" dirty="0" smtClean="0"/>
              <a:t>Criteri di inclusione</a:t>
            </a:r>
          </a:p>
          <a:p>
            <a:pPr marL="342900" indent="-342900">
              <a:buAutoNum type="arabicPeriod"/>
            </a:pP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</a:rPr>
              <a:t>Essere </a:t>
            </a:r>
            <a:r>
              <a:rPr lang="it-IT" sz="1600" dirty="0">
                <a:solidFill>
                  <a:schemeClr val="bg1">
                    <a:lumMod val="75000"/>
                  </a:schemeClr>
                </a:solidFill>
              </a:rPr>
              <a:t>elaborate da </a:t>
            </a:r>
            <a:r>
              <a:rPr lang="it-IT" sz="1600" b="1" dirty="0">
                <a:solidFill>
                  <a:schemeClr val="bg1">
                    <a:lumMod val="75000"/>
                  </a:schemeClr>
                </a:solidFill>
              </a:rPr>
              <a:t>gruppi multidisciplinari e </a:t>
            </a:r>
            <a:r>
              <a:rPr lang="it-IT" sz="1600" b="1" dirty="0" err="1">
                <a:solidFill>
                  <a:schemeClr val="bg1">
                    <a:lumMod val="75000"/>
                  </a:schemeClr>
                </a:solidFill>
              </a:rPr>
              <a:t>multiprofessionali</a:t>
            </a:r>
            <a:r>
              <a:rPr lang="it-IT" sz="1600" b="1" dirty="0">
                <a:solidFill>
                  <a:schemeClr val="bg1">
                    <a:lumMod val="75000"/>
                  </a:schemeClr>
                </a:solidFill>
              </a:rPr>
              <a:t> di esperti</a:t>
            </a:r>
            <a:r>
              <a:rPr lang="it-IT" sz="1600" dirty="0">
                <a:solidFill>
                  <a:schemeClr val="bg1">
                    <a:lumMod val="75000"/>
                  </a:schemeClr>
                </a:solidFill>
              </a:rPr>
              <a:t>; </a:t>
            </a:r>
            <a:endParaRPr lang="it-IT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it-IT" b="1" dirty="0" smtClean="0"/>
              <a:t>Processo </a:t>
            </a:r>
            <a:r>
              <a:rPr lang="it-IT" b="1" dirty="0"/>
              <a:t>esplicito e sistematico di ricerca</a:t>
            </a:r>
            <a:r>
              <a:rPr lang="it-IT" dirty="0"/>
              <a:t> della </a:t>
            </a:r>
            <a:r>
              <a:rPr lang="it-IT" dirty="0" smtClean="0"/>
              <a:t>letteratura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589" y="6379989"/>
            <a:ext cx="4347411" cy="26016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157" y="757213"/>
            <a:ext cx="3994243" cy="96859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64" y="2117891"/>
            <a:ext cx="10826534" cy="27266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023" y="5182088"/>
            <a:ext cx="7265292" cy="14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3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o immagine per cantiere mi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880" y="1360130"/>
            <a:ext cx="4873431" cy="35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069" y="4174545"/>
            <a:ext cx="4343935" cy="268345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4" y="2339135"/>
            <a:ext cx="6316363" cy="420694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6479" y="453185"/>
            <a:ext cx="2729151" cy="224313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6767" y="299767"/>
            <a:ext cx="3088323" cy="195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9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0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20"/>
          <p:cNvSpPr/>
          <p:nvPr/>
        </p:nvSpPr>
        <p:spPr>
          <a:xfrm>
            <a:off x="653734" y="1086528"/>
            <a:ext cx="851603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522" y="683047"/>
            <a:ext cx="6115904" cy="563958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9217426" y="6383639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smtClean="0">
                <a:latin typeface="-apple-system"/>
              </a:rPr>
              <a:t>Published 05/09/2023 </a:t>
            </a:r>
            <a:endParaRPr lang="it-IT" b="1" dirty="0"/>
          </a:p>
        </p:txBody>
      </p:sp>
      <p:sp>
        <p:nvSpPr>
          <p:cNvPr id="7" name="Rettangolo 6"/>
          <p:cNvSpPr/>
          <p:nvPr/>
        </p:nvSpPr>
        <p:spPr>
          <a:xfrm>
            <a:off x="206140" y="6412968"/>
            <a:ext cx="6918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/>
              <a:t>https://www.sicob.org/00_materiali/Linee_Guida_SICOB_2023.pdf</a:t>
            </a:r>
          </a:p>
        </p:txBody>
      </p:sp>
    </p:spTree>
    <p:extLst>
      <p:ext uri="{BB962C8B-B14F-4D97-AF65-F5344CB8AC3E}">
        <p14:creationId xmlns:p14="http://schemas.microsoft.com/office/powerpoint/2010/main" val="133230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0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653734" y="1086528"/>
            <a:ext cx="851603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Legge n. 24/2017</a:t>
            </a:r>
            <a:endParaRPr dirty="0"/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2291379" y="2247622"/>
            <a:ext cx="301214" cy="3899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Shape 121"/>
          <p:cNvSpPr/>
          <p:nvPr/>
        </p:nvSpPr>
        <p:spPr>
          <a:xfrm>
            <a:off x="855613" y="1761117"/>
            <a:ext cx="10143067" cy="4370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b="1" dirty="0" smtClean="0"/>
              <a:t>Criteri di inclusione</a:t>
            </a:r>
          </a:p>
          <a:p>
            <a:pPr marL="342900" indent="-342900">
              <a:buAutoNum type="arabicPeriod"/>
            </a:pPr>
            <a:r>
              <a:rPr lang="it-IT" dirty="0" smtClean="0"/>
              <a:t>Essere </a:t>
            </a:r>
            <a:r>
              <a:rPr lang="it-IT" dirty="0"/>
              <a:t>elaborate da </a:t>
            </a:r>
            <a:r>
              <a:rPr lang="it-IT" b="1" dirty="0"/>
              <a:t>gruppi multidisciplinari e </a:t>
            </a:r>
            <a:r>
              <a:rPr lang="it-IT" b="1" dirty="0" err="1"/>
              <a:t>multiprofessionali</a:t>
            </a:r>
            <a:r>
              <a:rPr lang="it-IT" b="1" dirty="0"/>
              <a:t> di esperti</a:t>
            </a:r>
            <a:r>
              <a:rPr lang="it-IT" dirty="0"/>
              <a:t>; </a:t>
            </a:r>
            <a:endParaRPr lang="it-IT" dirty="0" smtClean="0"/>
          </a:p>
          <a:p>
            <a:pPr marL="342900" indent="-342900">
              <a:buAutoNum type="arabicPeriod"/>
            </a:pPr>
            <a:r>
              <a:rPr lang="it-IT" dirty="0" smtClean="0"/>
              <a:t>Essere </a:t>
            </a:r>
            <a:r>
              <a:rPr lang="it-IT" dirty="0"/>
              <a:t>basate su un </a:t>
            </a:r>
            <a:r>
              <a:rPr lang="it-IT" b="1" dirty="0"/>
              <a:t>processo esplicito e sistematico di ricerca</a:t>
            </a:r>
            <a:r>
              <a:rPr lang="it-IT" dirty="0"/>
              <a:t> della letteratura </a:t>
            </a:r>
            <a:r>
              <a:rPr lang="it-IT" dirty="0" smtClean="0"/>
              <a:t>biomedica;</a:t>
            </a:r>
          </a:p>
          <a:p>
            <a:pPr marL="342900" indent="-342900">
              <a:buAutoNum type="arabicPeriod"/>
            </a:pPr>
            <a:r>
              <a:rPr lang="it-IT" dirty="0" smtClean="0"/>
              <a:t>Dimostrare </a:t>
            </a:r>
            <a:r>
              <a:rPr lang="it-IT" dirty="0"/>
              <a:t>un legame esplicito e oggettivo fra </a:t>
            </a:r>
            <a:r>
              <a:rPr lang="it-IT" b="1" dirty="0"/>
              <a:t>rilevanza e validità delle evidenze trovate </a:t>
            </a:r>
            <a:r>
              <a:rPr lang="it-IT" dirty="0"/>
              <a:t>e forza relativa delle raccomandazioni; </a:t>
            </a:r>
            <a:endParaRPr lang="it-IT" dirty="0" smtClean="0"/>
          </a:p>
          <a:p>
            <a:pPr marL="342900" indent="-342900">
              <a:buAutoNum type="arabicPeriod"/>
            </a:pPr>
            <a:r>
              <a:rPr lang="it-IT" dirty="0" smtClean="0"/>
              <a:t>Offrire </a:t>
            </a:r>
            <a:r>
              <a:rPr lang="it-IT" b="1" dirty="0"/>
              <a:t>raccomandazioni di comportamento clinico assistenziale </a:t>
            </a:r>
            <a:r>
              <a:rPr lang="it-IT" dirty="0"/>
              <a:t>su questioni cliniche o clinico-organizzative specifiche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b="1" dirty="0"/>
              <a:t>Criteri di </a:t>
            </a:r>
            <a:r>
              <a:rPr lang="it-IT" b="1" dirty="0" smtClean="0"/>
              <a:t>esclusione</a:t>
            </a:r>
            <a:endParaRPr lang="it-IT" b="1" dirty="0"/>
          </a:p>
          <a:p>
            <a:pPr marL="342900" indent="-342900">
              <a:buAutoNum type="arabicPeriod"/>
            </a:pPr>
            <a:r>
              <a:rPr lang="it-IT" sz="1600" b="1" i="1" dirty="0" smtClean="0"/>
              <a:t>Position </a:t>
            </a:r>
            <a:r>
              <a:rPr lang="it-IT" sz="1600" b="1" i="1" dirty="0" err="1"/>
              <a:t>statements</a:t>
            </a:r>
            <a:r>
              <a:rPr lang="it-IT" sz="1600" b="1" i="1" dirty="0"/>
              <a:t>, </a:t>
            </a:r>
            <a:r>
              <a:rPr lang="it-IT" sz="1600" b="1" i="1" dirty="0" err="1"/>
              <a:t>consensus</a:t>
            </a:r>
            <a:r>
              <a:rPr lang="it-IT" sz="1600" b="1" i="1" dirty="0"/>
              <a:t> </a:t>
            </a:r>
            <a:r>
              <a:rPr lang="it-IT" sz="1600" b="1" i="1" dirty="0" err="1"/>
              <a:t>statements</a:t>
            </a:r>
            <a:r>
              <a:rPr lang="it-IT" sz="1600" b="1" i="1" dirty="0"/>
              <a:t>, </a:t>
            </a:r>
            <a:r>
              <a:rPr lang="it-IT" sz="1600" b="1" i="1" dirty="0" err="1"/>
              <a:t>consensus</a:t>
            </a:r>
            <a:r>
              <a:rPr lang="it-IT" sz="1600" b="1" i="1" dirty="0"/>
              <a:t> </a:t>
            </a:r>
            <a:r>
              <a:rPr lang="it-IT" sz="1600" b="1" i="1" dirty="0" err="1"/>
              <a:t>papers</a:t>
            </a:r>
            <a:r>
              <a:rPr lang="it-IT" sz="1600" dirty="0"/>
              <a:t>, cioè prese di posizione di gruppi di </a:t>
            </a:r>
            <a:r>
              <a:rPr lang="it-IT" sz="1600" dirty="0" smtClean="0"/>
              <a:t>esperti</a:t>
            </a:r>
          </a:p>
          <a:p>
            <a:pPr marL="342900" indent="-342900">
              <a:buAutoNum type="arabicPeriod"/>
            </a:pPr>
            <a:r>
              <a:rPr lang="it-IT" sz="1600" b="1" i="1" dirty="0"/>
              <a:t>LG basate su consenso di </a:t>
            </a:r>
            <a:r>
              <a:rPr lang="it-IT" sz="1600" b="1" i="1" dirty="0" smtClean="0"/>
              <a:t>esperti</a:t>
            </a:r>
          </a:p>
          <a:p>
            <a:pPr marL="342900" indent="-342900">
              <a:buAutoNum type="arabicPeriod"/>
            </a:pPr>
            <a:r>
              <a:rPr lang="it-IT" sz="1600" b="1" i="1" dirty="0" smtClean="0"/>
              <a:t>Percorsi clinico assistenziali </a:t>
            </a:r>
            <a:r>
              <a:rPr lang="it-IT" sz="1600" i="1" dirty="0" smtClean="0"/>
              <a:t>(PDTA)</a:t>
            </a:r>
          </a:p>
          <a:p>
            <a:pPr marL="342900" indent="-342900">
              <a:buAutoNum type="arabicPeriod"/>
            </a:pPr>
            <a:endParaRPr lang="it-IT" sz="1600" b="1" i="1" dirty="0" smtClean="0"/>
          </a:p>
          <a:p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8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0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478158" y="773892"/>
            <a:ext cx="851603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Legge n. 24/2017</a:t>
            </a:r>
            <a:endParaRPr dirty="0"/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2291379" y="2247622"/>
            <a:ext cx="301214" cy="3899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Shape 121"/>
          <p:cNvSpPr/>
          <p:nvPr/>
        </p:nvSpPr>
        <p:spPr>
          <a:xfrm>
            <a:off x="680037" y="1448481"/>
            <a:ext cx="11051833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Le LG devono superare il processo di valutazione da parte del </a:t>
            </a:r>
            <a:r>
              <a:rPr lang="it-IT" b="1" dirty="0" smtClean="0"/>
              <a:t>CNEC</a:t>
            </a:r>
            <a:r>
              <a:rPr lang="it-IT" dirty="0"/>
              <a:t> </a:t>
            </a:r>
            <a:r>
              <a:rPr lang="it-IT" dirty="0" smtClean="0"/>
              <a:t>(</a:t>
            </a:r>
            <a:r>
              <a:rPr lang="it-IT" dirty="0"/>
              <a:t>Centro Nazionale per l’Eccellenza Clinica, la Qualità e la Sicurezza delle </a:t>
            </a:r>
            <a:r>
              <a:rPr lang="it-IT" dirty="0" smtClean="0"/>
              <a:t>Cure):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it-IT" dirty="0" smtClean="0"/>
              <a:t>Valutazione </a:t>
            </a:r>
            <a:r>
              <a:rPr lang="it-IT" dirty="0"/>
              <a:t>della qualità del reporting della </a:t>
            </a:r>
            <a:r>
              <a:rPr lang="it-IT" dirty="0" smtClean="0"/>
              <a:t>LG (AGREE-based)</a:t>
            </a:r>
          </a:p>
          <a:p>
            <a:pPr marL="342900" indent="-342900">
              <a:buAutoNum type="arabicPeriod"/>
            </a:pPr>
            <a:r>
              <a:rPr lang="it-IT" dirty="0"/>
              <a:t>Valutazione della qualità </a:t>
            </a:r>
            <a:r>
              <a:rPr lang="it-IT" dirty="0" smtClean="0"/>
              <a:t>metodologica (AGREE-based)</a:t>
            </a:r>
          </a:p>
          <a:p>
            <a:pPr marL="342900" indent="-342900">
              <a:buAutoNum type="arabicPeriod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20"/>
          <p:cNvSpPr/>
          <p:nvPr/>
        </p:nvSpPr>
        <p:spPr>
          <a:xfrm>
            <a:off x="478158" y="3110801"/>
            <a:ext cx="1045376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AGREE (Appraisal of </a:t>
            </a:r>
            <a:r>
              <a:rPr lang="it-IT" dirty="0" err="1"/>
              <a:t>Guidelines</a:t>
            </a:r>
            <a:r>
              <a:rPr lang="it-IT" dirty="0"/>
              <a:t> for </a:t>
            </a:r>
            <a:r>
              <a:rPr lang="it-IT" dirty="0" err="1"/>
              <a:t>Research</a:t>
            </a:r>
            <a:r>
              <a:rPr lang="it-IT" dirty="0"/>
              <a:t> and Evaluation) - II</a:t>
            </a:r>
            <a:endParaRPr dirty="0"/>
          </a:p>
        </p:txBody>
      </p:sp>
      <p:sp>
        <p:nvSpPr>
          <p:cNvPr id="15" name="Shape 121"/>
          <p:cNvSpPr/>
          <p:nvPr/>
        </p:nvSpPr>
        <p:spPr>
          <a:xfrm>
            <a:off x="1110287" y="3691979"/>
            <a:ext cx="9421844" cy="2708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spcAft>
                <a:spcPts val="1200"/>
              </a:spcAft>
            </a:pPr>
            <a:r>
              <a:rPr lang="it-IT" sz="2000" b="1" i="1" dirty="0"/>
              <a:t>DOMAIN 1: SCOPE AND PURPOSE</a:t>
            </a:r>
          </a:p>
          <a:p>
            <a:pPr>
              <a:spcAft>
                <a:spcPts val="1200"/>
              </a:spcAft>
            </a:pPr>
            <a:r>
              <a:rPr lang="it-IT" sz="2000" b="1" i="1" dirty="0"/>
              <a:t>DOMAIN 2: STAKEHOLDER INVOLVEMENT</a:t>
            </a:r>
          </a:p>
          <a:p>
            <a:pPr>
              <a:spcAft>
                <a:spcPts val="1200"/>
              </a:spcAft>
            </a:pPr>
            <a:r>
              <a:rPr lang="it-IT" sz="2000" b="1" i="1" dirty="0"/>
              <a:t>DOMAIN 3: RIGOUR OF DEVELOPMENT</a:t>
            </a:r>
          </a:p>
          <a:p>
            <a:pPr>
              <a:spcAft>
                <a:spcPts val="1200"/>
              </a:spcAft>
            </a:pPr>
            <a:r>
              <a:rPr lang="it-IT" sz="2000" b="1" i="1" dirty="0"/>
              <a:t>DOMAIN 4: CLARITY OF PRESENTATION</a:t>
            </a:r>
          </a:p>
          <a:p>
            <a:pPr>
              <a:spcAft>
                <a:spcPts val="1200"/>
              </a:spcAft>
            </a:pPr>
            <a:r>
              <a:rPr lang="it-IT" sz="2000" b="1" i="1" dirty="0"/>
              <a:t>DOMAIN 5: APPLICABILITY</a:t>
            </a:r>
          </a:p>
          <a:p>
            <a:pPr>
              <a:spcAft>
                <a:spcPts val="1200"/>
              </a:spcAft>
            </a:pPr>
            <a:r>
              <a:rPr lang="it-IT" sz="2000" b="1" i="1" dirty="0"/>
              <a:t>DOMAIN 6: EDITORIAL INDEPENDENCE</a:t>
            </a:r>
          </a:p>
        </p:txBody>
      </p:sp>
    </p:spTree>
    <p:extLst>
      <p:ext uri="{BB962C8B-B14F-4D97-AF65-F5344CB8AC3E}">
        <p14:creationId xmlns:p14="http://schemas.microsoft.com/office/powerpoint/2010/main" val="206754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0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2291379" y="2247622"/>
            <a:ext cx="301214" cy="3899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Shape 120"/>
          <p:cNvSpPr/>
          <p:nvPr/>
        </p:nvSpPr>
        <p:spPr>
          <a:xfrm>
            <a:off x="210567" y="892979"/>
            <a:ext cx="1045376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AGREE (Appraisal of </a:t>
            </a:r>
            <a:r>
              <a:rPr lang="it-IT" dirty="0" err="1"/>
              <a:t>Guidelines</a:t>
            </a:r>
            <a:r>
              <a:rPr lang="it-IT" dirty="0"/>
              <a:t> for </a:t>
            </a:r>
            <a:r>
              <a:rPr lang="it-IT" dirty="0" err="1"/>
              <a:t>Research</a:t>
            </a:r>
            <a:r>
              <a:rPr lang="it-IT" dirty="0"/>
              <a:t> and Evaluation) - II</a:t>
            </a:r>
            <a:endParaRPr dirty="0"/>
          </a:p>
        </p:txBody>
      </p:sp>
      <p:sp>
        <p:nvSpPr>
          <p:cNvPr id="15" name="Shape 121"/>
          <p:cNvSpPr/>
          <p:nvPr/>
        </p:nvSpPr>
        <p:spPr>
          <a:xfrm>
            <a:off x="462419" y="1511905"/>
            <a:ext cx="942184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spcAft>
                <a:spcPts val="1200"/>
              </a:spcAft>
            </a:pPr>
            <a:r>
              <a:rPr lang="it-IT" sz="2000" b="1" i="1" dirty="0">
                <a:solidFill>
                  <a:srgbClr val="00B050"/>
                </a:solidFill>
              </a:rPr>
              <a:t>DOMAIN 1: SCOPE AND </a:t>
            </a:r>
            <a:r>
              <a:rPr lang="it-IT" sz="2000" b="1" i="1" dirty="0">
                <a:solidFill>
                  <a:srgbClr val="00B050"/>
                </a:solidFill>
              </a:rPr>
              <a:t>PURPOSE</a:t>
            </a:r>
            <a:endParaRPr lang="it-IT" sz="2000" b="1" i="1" dirty="0">
              <a:solidFill>
                <a:srgbClr val="00B050"/>
              </a:solidFill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19" y="2069276"/>
            <a:ext cx="9316898" cy="225933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80" y="6350712"/>
            <a:ext cx="6553120" cy="39215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19" y="4491346"/>
            <a:ext cx="10109865" cy="17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5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0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2291379" y="2247622"/>
            <a:ext cx="301214" cy="3899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Shape 120"/>
          <p:cNvSpPr/>
          <p:nvPr/>
        </p:nvSpPr>
        <p:spPr>
          <a:xfrm>
            <a:off x="210567" y="892979"/>
            <a:ext cx="1045376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AGREE (Appraisal of </a:t>
            </a:r>
            <a:r>
              <a:rPr lang="it-IT" dirty="0" err="1"/>
              <a:t>Guidelines</a:t>
            </a:r>
            <a:r>
              <a:rPr lang="it-IT" dirty="0"/>
              <a:t> for </a:t>
            </a:r>
            <a:r>
              <a:rPr lang="it-IT" dirty="0" err="1"/>
              <a:t>Research</a:t>
            </a:r>
            <a:r>
              <a:rPr lang="it-IT" dirty="0"/>
              <a:t> and Evaluation) - II</a:t>
            </a:r>
            <a:endParaRPr dirty="0"/>
          </a:p>
        </p:txBody>
      </p:sp>
      <p:sp>
        <p:nvSpPr>
          <p:cNvPr id="15" name="Shape 121"/>
          <p:cNvSpPr/>
          <p:nvPr/>
        </p:nvSpPr>
        <p:spPr>
          <a:xfrm>
            <a:off x="462419" y="1511905"/>
            <a:ext cx="942184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spcAft>
                <a:spcPts val="1200"/>
              </a:spcAft>
            </a:pPr>
            <a:r>
              <a:rPr lang="it-IT" sz="2000" b="1" i="1" dirty="0" smtClean="0">
                <a:solidFill>
                  <a:srgbClr val="00B050"/>
                </a:solidFill>
              </a:rPr>
              <a:t>DOMAIN</a:t>
            </a:r>
            <a:r>
              <a:rPr lang="it-IT" sz="2000" b="1" i="1" dirty="0" smtClean="0">
                <a:solidFill>
                  <a:srgbClr val="00B050"/>
                </a:solidFill>
              </a:rPr>
              <a:t> </a:t>
            </a:r>
            <a:r>
              <a:rPr lang="it-IT" sz="2000" b="1" i="1" dirty="0">
                <a:solidFill>
                  <a:srgbClr val="00B050"/>
                </a:solidFill>
              </a:rPr>
              <a:t>2: STAKEHOLDER </a:t>
            </a:r>
            <a:r>
              <a:rPr lang="it-IT" sz="2000" b="1" i="1" dirty="0" smtClean="0">
                <a:solidFill>
                  <a:srgbClr val="00B050"/>
                </a:solidFill>
              </a:rPr>
              <a:t>INVOLVEMENT</a:t>
            </a:r>
            <a:endParaRPr lang="it-IT" sz="2000" b="1" i="1" dirty="0">
              <a:solidFill>
                <a:srgbClr val="00B05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97" y="2262021"/>
            <a:ext cx="10219507" cy="370323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137" y="6209770"/>
            <a:ext cx="5856435" cy="35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4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0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612772" y="1208868"/>
            <a:ext cx="1045376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GRADE </a:t>
            </a:r>
          </a:p>
          <a:p>
            <a:r>
              <a:rPr lang="it-IT" sz="2000" dirty="0"/>
              <a:t>(</a:t>
            </a:r>
            <a:r>
              <a:rPr lang="it-IT" sz="2000" dirty="0" err="1"/>
              <a:t>Grading</a:t>
            </a:r>
            <a:r>
              <a:rPr lang="it-IT" sz="2000" dirty="0"/>
              <a:t> of </a:t>
            </a:r>
            <a:r>
              <a:rPr lang="it-IT" sz="2000" dirty="0" err="1"/>
              <a:t>Recommendations</a:t>
            </a:r>
            <a:r>
              <a:rPr lang="it-IT" sz="2000" dirty="0"/>
              <a:t> </a:t>
            </a:r>
            <a:r>
              <a:rPr lang="it-IT" sz="2000" dirty="0" err="1"/>
              <a:t>Assessment</a:t>
            </a:r>
            <a:r>
              <a:rPr lang="it-IT" sz="2000" dirty="0"/>
              <a:t>, Development and Evaluation)</a:t>
            </a:r>
            <a:endParaRPr dirty="0"/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2291379" y="2247622"/>
            <a:ext cx="301214" cy="3899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84BE71D-EA9D-2C42-A2A4-9583FFD7B78C}"/>
              </a:ext>
            </a:extLst>
          </p:cNvPr>
          <p:cNvSpPr txBox="1"/>
          <p:nvPr/>
        </p:nvSpPr>
        <p:spPr>
          <a:xfrm>
            <a:off x="7509700" y="6385024"/>
            <a:ext cx="4025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400" dirty="0" err="1">
                <a:latin typeface="Arial" charset="0"/>
                <a:ea typeface="Arial" charset="0"/>
                <a:cs typeface="Arial" charset="0"/>
              </a:rPr>
              <a:t>Guyatt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 G et al. </a:t>
            </a:r>
            <a:r>
              <a:rPr lang="it-IT" sz="1400" i="1" dirty="0" err="1">
                <a:latin typeface="Arial" charset="0"/>
                <a:ea typeface="Arial" charset="0"/>
                <a:cs typeface="Arial" charset="0"/>
              </a:rPr>
              <a:t>J</a:t>
            </a:r>
            <a:r>
              <a:rPr lang="it-IT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400" i="1" dirty="0" err="1">
                <a:latin typeface="Arial" charset="0"/>
                <a:ea typeface="Arial" charset="0"/>
                <a:cs typeface="Arial" charset="0"/>
              </a:rPr>
              <a:t>Clin</a:t>
            </a:r>
            <a:r>
              <a:rPr lang="it-IT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400" i="1" dirty="0" err="1">
                <a:latin typeface="Arial" charset="0"/>
                <a:ea typeface="Arial" charset="0"/>
                <a:cs typeface="Arial" charset="0"/>
              </a:rPr>
              <a:t>Epidemiol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 64:383-94, 2011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39826BE-D35D-8C4E-AC60-BC767B4DA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482" y="2069430"/>
            <a:ext cx="5506915" cy="4623371"/>
          </a:xfrm>
          <a:prstGeom prst="rect">
            <a:avLst/>
          </a:prstGeom>
        </p:spPr>
      </p:pic>
      <p:sp>
        <p:nvSpPr>
          <p:cNvPr id="4" name="Parentesi graffa chiusa 3"/>
          <p:cNvSpPr/>
          <p:nvPr/>
        </p:nvSpPr>
        <p:spPr>
          <a:xfrm>
            <a:off x="5743852" y="2325950"/>
            <a:ext cx="363985" cy="94991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6442506" y="2618913"/>
            <a:ext cx="1356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RCT e/o OBS</a:t>
            </a:r>
          </a:p>
        </p:txBody>
      </p:sp>
      <p:sp>
        <p:nvSpPr>
          <p:cNvPr id="15" name="Shape 121"/>
          <p:cNvSpPr/>
          <p:nvPr/>
        </p:nvSpPr>
        <p:spPr>
          <a:xfrm>
            <a:off x="460628" y="829280"/>
            <a:ext cx="9421844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spcAft>
                <a:spcPts val="1200"/>
              </a:spcAft>
            </a:pPr>
            <a:r>
              <a:rPr lang="it-IT" sz="2000" b="1" i="1" dirty="0">
                <a:solidFill>
                  <a:srgbClr val="00B050"/>
                </a:solidFill>
              </a:rPr>
              <a:t>DOMAIN </a:t>
            </a:r>
            <a:r>
              <a:rPr lang="it-IT" sz="2000" b="1" i="1" dirty="0" smtClean="0">
                <a:solidFill>
                  <a:srgbClr val="00B050"/>
                </a:solidFill>
              </a:rPr>
              <a:t>3</a:t>
            </a:r>
            <a:r>
              <a:rPr lang="it-IT" sz="2000" b="1" i="1" dirty="0">
                <a:solidFill>
                  <a:srgbClr val="00B050"/>
                </a:solidFill>
              </a:rPr>
              <a:t>: RIGOUR OF DEVELOPMENT</a:t>
            </a:r>
          </a:p>
          <a:p>
            <a:pPr>
              <a:spcAft>
                <a:spcPts val="1200"/>
              </a:spcAft>
            </a:pPr>
            <a:endParaRPr lang="it-IT" sz="20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67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1842" r="10033"/>
          <a:stretch/>
        </p:blipFill>
        <p:spPr>
          <a:xfrm>
            <a:off x="6485030" y="2205038"/>
            <a:ext cx="5715000" cy="4333875"/>
          </a:xfrm>
          <a:prstGeom prst="rect">
            <a:avLst/>
          </a:prstGeom>
        </p:spPr>
      </p:pic>
      <p:pic>
        <p:nvPicPr>
          <p:cNvPr id="119" name="imag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441" y="0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424237" y="895300"/>
            <a:ext cx="1045376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AGREE (Appraisal of </a:t>
            </a:r>
            <a:r>
              <a:rPr lang="it-IT" dirty="0" err="1"/>
              <a:t>Guidelines</a:t>
            </a:r>
            <a:r>
              <a:rPr lang="it-IT" dirty="0"/>
              <a:t> for </a:t>
            </a:r>
            <a:r>
              <a:rPr lang="it-IT" dirty="0" err="1"/>
              <a:t>Research</a:t>
            </a:r>
            <a:r>
              <a:rPr lang="it-IT" dirty="0"/>
              <a:t> and Evaluation) - II</a:t>
            </a:r>
            <a:endParaRPr dirty="0"/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3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3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2291379" y="2247622"/>
            <a:ext cx="301214" cy="3899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Shape 121"/>
          <p:cNvSpPr/>
          <p:nvPr/>
        </p:nvSpPr>
        <p:spPr>
          <a:xfrm>
            <a:off x="424237" y="2247622"/>
            <a:ext cx="6096879" cy="3616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spcAft>
                <a:spcPts val="600"/>
              </a:spcAft>
            </a:pPr>
            <a:r>
              <a:rPr lang="it-IT" sz="2000" b="1" dirty="0">
                <a:solidFill>
                  <a:srgbClr val="00B050"/>
                </a:solidFill>
              </a:rPr>
              <a:t>DOMAIN 3: RIGOUR OF DEVELOPMENT</a:t>
            </a:r>
          </a:p>
          <a:p>
            <a:pPr>
              <a:spcAft>
                <a:spcPts val="600"/>
              </a:spcAft>
            </a:pPr>
            <a:endParaRPr lang="it-IT" sz="2400" dirty="0"/>
          </a:p>
          <a:p>
            <a:pPr>
              <a:spcAft>
                <a:spcPts val="600"/>
              </a:spcAft>
            </a:pPr>
            <a:r>
              <a:rPr lang="it-IT" sz="2000" dirty="0"/>
              <a:t>1</a:t>
            </a:r>
            <a:r>
              <a:rPr lang="it-IT" sz="2000" dirty="0" smtClean="0"/>
              <a:t>. </a:t>
            </a:r>
            <a:r>
              <a:rPr lang="it-IT" sz="2000" b="1" dirty="0" err="1">
                <a:solidFill>
                  <a:srgbClr val="00B050"/>
                </a:solidFill>
              </a:rPr>
              <a:t>Systematic</a:t>
            </a:r>
            <a:r>
              <a:rPr lang="it-IT" sz="2000" b="1" dirty="0">
                <a:solidFill>
                  <a:srgbClr val="00B050"/>
                </a:solidFill>
              </a:rPr>
              <a:t> </a:t>
            </a:r>
            <a:r>
              <a:rPr lang="it-IT" sz="2000" b="1" dirty="0" err="1">
                <a:solidFill>
                  <a:srgbClr val="00B050"/>
                </a:solidFill>
              </a:rPr>
              <a:t>methods</a:t>
            </a:r>
            <a:r>
              <a:rPr lang="it-IT" sz="2000" b="1" dirty="0">
                <a:solidFill>
                  <a:srgbClr val="00B050"/>
                </a:solidFill>
              </a:rPr>
              <a:t> </a:t>
            </a:r>
            <a:r>
              <a:rPr lang="it-IT" sz="2000" dirty="0" err="1"/>
              <a:t>were</a:t>
            </a:r>
            <a:r>
              <a:rPr lang="it-IT" sz="2000" dirty="0"/>
              <a:t> </a:t>
            </a:r>
            <a:r>
              <a:rPr lang="it-IT" sz="2000" dirty="0" err="1"/>
              <a:t>used</a:t>
            </a:r>
            <a:r>
              <a:rPr lang="it-IT" sz="2000" dirty="0"/>
              <a:t> to </a:t>
            </a:r>
            <a:r>
              <a:rPr lang="it-IT" sz="2000" dirty="0" err="1"/>
              <a:t>search</a:t>
            </a:r>
            <a:r>
              <a:rPr lang="it-IT" sz="2000" dirty="0"/>
              <a:t> for </a:t>
            </a:r>
            <a:r>
              <a:rPr lang="it-IT" sz="2000" dirty="0" err="1"/>
              <a:t>evidence</a:t>
            </a:r>
            <a:r>
              <a:rPr lang="it-IT" sz="2000" dirty="0"/>
              <a:t>.</a:t>
            </a:r>
          </a:p>
          <a:p>
            <a:pPr>
              <a:spcAft>
                <a:spcPts val="600"/>
              </a:spcAft>
            </a:pPr>
            <a:r>
              <a:rPr lang="it-IT" sz="2000" dirty="0"/>
              <a:t>2</a:t>
            </a:r>
            <a:r>
              <a:rPr lang="it-IT" sz="2000" dirty="0" smtClean="0"/>
              <a:t>. </a:t>
            </a:r>
            <a:r>
              <a:rPr lang="it-IT" sz="2000" b="1" dirty="0" smtClean="0">
                <a:solidFill>
                  <a:srgbClr val="00B050"/>
                </a:solidFill>
              </a:rPr>
              <a:t>There </a:t>
            </a:r>
            <a:r>
              <a:rPr lang="it-IT" sz="2000" b="1" dirty="0" err="1">
                <a:solidFill>
                  <a:srgbClr val="00B050"/>
                </a:solidFill>
              </a:rPr>
              <a:t>is</a:t>
            </a:r>
            <a:r>
              <a:rPr lang="it-IT" sz="2000" b="1" dirty="0">
                <a:solidFill>
                  <a:srgbClr val="00B050"/>
                </a:solidFill>
              </a:rPr>
              <a:t> an </a:t>
            </a:r>
            <a:r>
              <a:rPr lang="it-IT" sz="2000" b="1" dirty="0" err="1">
                <a:solidFill>
                  <a:srgbClr val="00B050"/>
                </a:solidFill>
              </a:rPr>
              <a:t>explicit</a:t>
            </a:r>
            <a:r>
              <a:rPr lang="it-IT" sz="2000" b="1" dirty="0">
                <a:solidFill>
                  <a:srgbClr val="00B050"/>
                </a:solidFill>
              </a:rPr>
              <a:t> link between the </a:t>
            </a:r>
            <a:r>
              <a:rPr lang="it-IT" sz="2000" b="1" dirty="0" err="1">
                <a:solidFill>
                  <a:srgbClr val="00B050"/>
                </a:solidFill>
              </a:rPr>
              <a:t>recommendations</a:t>
            </a:r>
            <a:r>
              <a:rPr lang="it-IT" sz="2000" b="1" dirty="0">
                <a:solidFill>
                  <a:srgbClr val="00B050"/>
                </a:solidFill>
              </a:rPr>
              <a:t> and the </a:t>
            </a:r>
            <a:r>
              <a:rPr lang="it-IT" sz="2000" b="1" dirty="0" err="1">
                <a:solidFill>
                  <a:srgbClr val="00B050"/>
                </a:solidFill>
              </a:rPr>
              <a:t>supporting</a:t>
            </a:r>
            <a:r>
              <a:rPr lang="it-IT" sz="2000" b="1" dirty="0">
                <a:solidFill>
                  <a:srgbClr val="00B050"/>
                </a:solidFill>
              </a:rPr>
              <a:t> </a:t>
            </a:r>
            <a:r>
              <a:rPr lang="it-IT" sz="2000" b="1" dirty="0" err="1">
                <a:solidFill>
                  <a:srgbClr val="00B050"/>
                </a:solidFill>
              </a:rPr>
              <a:t>evidence</a:t>
            </a:r>
            <a:r>
              <a:rPr lang="it-IT" sz="2000" b="1" dirty="0">
                <a:solidFill>
                  <a:srgbClr val="00B050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it-IT" sz="2000" dirty="0" smtClean="0"/>
              <a:t>3</a:t>
            </a:r>
            <a:r>
              <a:rPr lang="it-IT" sz="2000" dirty="0"/>
              <a:t>. The </a:t>
            </a:r>
            <a:r>
              <a:rPr lang="it-IT" sz="2000" dirty="0" err="1"/>
              <a:t>guideline</a:t>
            </a:r>
            <a:r>
              <a:rPr lang="it-IT" sz="2000" dirty="0"/>
              <a:t> </a:t>
            </a:r>
            <a:r>
              <a:rPr lang="it-IT" sz="2000" dirty="0" err="1"/>
              <a:t>has</a:t>
            </a:r>
            <a:r>
              <a:rPr lang="it-IT" sz="2000" dirty="0"/>
              <a:t> </a:t>
            </a:r>
            <a:r>
              <a:rPr lang="it-IT" sz="2000" dirty="0" err="1"/>
              <a:t>been</a:t>
            </a:r>
            <a:r>
              <a:rPr lang="it-IT" sz="2000" dirty="0"/>
              <a:t> </a:t>
            </a:r>
            <a:r>
              <a:rPr lang="it-IT" sz="2000" dirty="0" err="1"/>
              <a:t>externally</a:t>
            </a:r>
            <a:r>
              <a:rPr lang="it-IT" sz="2000" dirty="0"/>
              <a:t> </a:t>
            </a:r>
            <a:r>
              <a:rPr lang="it-IT" sz="2000" dirty="0" err="1"/>
              <a:t>reviewed</a:t>
            </a:r>
            <a:r>
              <a:rPr lang="it-IT" sz="2000" dirty="0"/>
              <a:t> by </a:t>
            </a:r>
            <a:r>
              <a:rPr lang="it-IT" sz="2000" dirty="0" err="1"/>
              <a:t>experts</a:t>
            </a:r>
            <a:r>
              <a:rPr lang="it-IT" sz="2000" dirty="0"/>
              <a:t> </a:t>
            </a:r>
            <a:r>
              <a:rPr lang="it-IT" sz="2000" dirty="0" err="1"/>
              <a:t>prior</a:t>
            </a:r>
            <a:r>
              <a:rPr lang="it-IT" sz="2000" dirty="0"/>
              <a:t> to </a:t>
            </a:r>
            <a:r>
              <a:rPr lang="it-IT" sz="2000" dirty="0" err="1"/>
              <a:t>its</a:t>
            </a:r>
            <a:r>
              <a:rPr lang="it-IT" sz="2000" dirty="0"/>
              <a:t> </a:t>
            </a:r>
            <a:r>
              <a:rPr lang="it-IT" sz="2000" dirty="0" err="1"/>
              <a:t>publication</a:t>
            </a:r>
            <a:r>
              <a:rPr lang="it-IT" sz="2000" dirty="0"/>
              <a:t>.</a:t>
            </a:r>
          </a:p>
          <a:p>
            <a:pPr>
              <a:spcAft>
                <a:spcPts val="600"/>
              </a:spcAft>
            </a:pPr>
            <a:r>
              <a:rPr lang="it-IT" sz="2000" dirty="0" smtClean="0"/>
              <a:t>4</a:t>
            </a:r>
            <a:r>
              <a:rPr lang="it-IT" sz="2000" dirty="0"/>
              <a:t>. A procedure for </a:t>
            </a:r>
            <a:r>
              <a:rPr lang="it-IT" sz="2000" b="1" dirty="0" err="1"/>
              <a:t>updating</a:t>
            </a:r>
            <a:r>
              <a:rPr lang="it-IT" sz="2000" dirty="0"/>
              <a:t> the </a:t>
            </a:r>
            <a:r>
              <a:rPr lang="it-IT" sz="2000" dirty="0" err="1"/>
              <a:t>guideline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provided</a:t>
            </a:r>
            <a:r>
              <a:rPr lang="it-IT" sz="2000" dirty="0"/>
              <a:t>.</a:t>
            </a:r>
          </a:p>
        </p:txBody>
      </p:sp>
      <p:sp>
        <p:nvSpPr>
          <p:cNvPr id="4" name="Rettangolo 3"/>
          <p:cNvSpPr/>
          <p:nvPr/>
        </p:nvSpPr>
        <p:spPr>
          <a:xfrm>
            <a:off x="8274664" y="2118021"/>
            <a:ext cx="3392906" cy="185077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3214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0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239307" y="773349"/>
            <a:ext cx="851603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Esempio di LG</a:t>
            </a:r>
            <a:endParaRPr dirty="0"/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2291379" y="2247622"/>
            <a:ext cx="301214" cy="3899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535" y="1545501"/>
            <a:ext cx="9169801" cy="291066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Rettangolo 13"/>
          <p:cNvSpPr/>
          <p:nvPr/>
        </p:nvSpPr>
        <p:spPr>
          <a:xfrm>
            <a:off x="7367093" y="6412649"/>
            <a:ext cx="4694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https://</a:t>
            </a:r>
            <a:r>
              <a:rPr lang="it-IT" sz="1200" dirty="0"/>
              <a:t>snlg.iss.it/wp-content/uploads/2021/07/LG_379_diabete_2.pdf</a:t>
            </a:r>
            <a:r>
              <a:rPr lang="it-IT" sz="1400" dirty="0"/>
              <a:t> 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3000355" y="3990622"/>
            <a:ext cx="7477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/>
              <a:t>(Le </a:t>
            </a:r>
            <a:r>
              <a:rPr lang="it-IT" i="1" dirty="0" err="1"/>
              <a:t>sulfaniluree</a:t>
            </a:r>
            <a:r>
              <a:rPr lang="it-IT" i="1" dirty="0"/>
              <a:t> non sono più raccomandate per il trattamento del DM tipo 2)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957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971</Words>
  <Application>Microsoft Office PowerPoint</Application>
  <PresentationFormat>Widescreen</PresentationFormat>
  <Paragraphs>159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7" baseType="lpstr">
      <vt:lpstr>-apple-system</vt:lpstr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Edoardo Mannucci</dc:creator>
  <cp:lastModifiedBy>user</cp:lastModifiedBy>
  <cp:revision>59</cp:revision>
  <dcterms:created xsi:type="dcterms:W3CDTF">2017-01-17T17:42:12Z</dcterms:created>
  <dcterms:modified xsi:type="dcterms:W3CDTF">2024-04-08T12:58:39Z</dcterms:modified>
</cp:coreProperties>
</file>